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50" r:id="rId6"/>
    <p:sldId id="351" r:id="rId7"/>
    <p:sldId id="352" r:id="rId8"/>
    <p:sldId id="353" r:id="rId9"/>
    <p:sldId id="274" r:id="rId10"/>
    <p:sldId id="355" r:id="rId11"/>
    <p:sldId id="277" r:id="rId12"/>
    <p:sldId id="279" r:id="rId13"/>
    <p:sldId id="280" r:id="rId14"/>
    <p:sldId id="281" r:id="rId15"/>
    <p:sldId id="343" r:id="rId16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érie Gilbert (FOD Werkgelegenheid - SPF Emploi)" initials="VG(W-SE" lastIdx="1" clrIdx="0">
    <p:extLst>
      <p:ext uri="{19B8F6BF-5375-455C-9EA6-DF929625EA0E}">
        <p15:presenceInfo xmlns:p15="http://schemas.microsoft.com/office/powerpoint/2012/main" userId="S::Valerie.GILBERT@meta.fgov.be::ce11bf90-df53-48e3-b0bb-706c5b96c966" providerId="AD"/>
      </p:ext>
    </p:extLst>
  </p:cmAuthor>
  <p:cmAuthor id="2" name="Luca Billi (FOD Werkgelegenheid - SPF Emploi)" initials="LB(WSE" lastIdx="6" clrIdx="1">
    <p:extLst>
      <p:ext uri="{19B8F6BF-5375-455C-9EA6-DF929625EA0E}">
        <p15:presenceInfo xmlns:p15="http://schemas.microsoft.com/office/powerpoint/2012/main" userId="S::Luca.BILLI@meta.fgov.be::9132b6d7-ee69-4b8c-8d34-35f7eadb11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369"/>
    <a:srgbClr val="D4167A"/>
    <a:srgbClr val="62BA20"/>
    <a:srgbClr val="FC1C91"/>
    <a:srgbClr val="FF33CC"/>
    <a:srgbClr val="C76361"/>
    <a:srgbClr val="CC706E"/>
    <a:srgbClr val="009999"/>
    <a:srgbClr val="66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3772" autoAdjust="0"/>
  </p:normalViewPr>
  <p:slideViewPr>
    <p:cSldViewPr>
      <p:cViewPr varScale="1">
        <p:scale>
          <a:sx n="107" d="100"/>
          <a:sy n="107" d="100"/>
        </p:scale>
        <p:origin x="180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C4426-2986-43A1-8F2C-F3A879B03D85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25F4A756-CFFF-4692-8F6C-CC44FA129D38}">
      <dgm:prSet phldrT="[Tekst]"/>
      <dgm:spPr/>
      <dgm:t>
        <a:bodyPr/>
        <a:lstStyle/>
        <a:p>
          <a:r>
            <a:rPr lang="nl-BE" dirty="0"/>
            <a:t> </a:t>
          </a:r>
        </a:p>
      </dgm:t>
    </dgm:pt>
    <dgm:pt modelId="{87145293-1694-4E42-B273-48F44C72E798}" type="parTrans" cxnId="{B4B0419C-4B08-4D01-9F1F-458645B635DC}">
      <dgm:prSet/>
      <dgm:spPr/>
      <dgm:t>
        <a:bodyPr/>
        <a:lstStyle/>
        <a:p>
          <a:endParaRPr lang="nl-BE"/>
        </a:p>
      </dgm:t>
    </dgm:pt>
    <dgm:pt modelId="{DB8AE831-3324-4272-9174-798DA0DEBBE6}" type="sibTrans" cxnId="{B4B0419C-4B08-4D01-9F1F-458645B635DC}">
      <dgm:prSet/>
      <dgm:spPr/>
      <dgm:t>
        <a:bodyPr/>
        <a:lstStyle/>
        <a:p>
          <a:endParaRPr lang="nl-BE"/>
        </a:p>
      </dgm:t>
    </dgm:pt>
    <dgm:pt modelId="{643EB9A7-045B-46FB-80FD-BA664181B083}">
      <dgm:prSet phldrT="[Tekst]"/>
      <dgm:spPr/>
      <dgm:t>
        <a:bodyPr/>
        <a:lstStyle/>
        <a:p>
          <a:r>
            <a:rPr lang="nl-BE" dirty="0"/>
            <a:t> </a:t>
          </a:r>
        </a:p>
      </dgm:t>
    </dgm:pt>
    <dgm:pt modelId="{E062A6E7-972E-4284-B186-8602C7E96C83}" type="parTrans" cxnId="{E7A4A33B-FC23-4693-8CEF-8BC917D55A1C}">
      <dgm:prSet/>
      <dgm:spPr/>
      <dgm:t>
        <a:bodyPr/>
        <a:lstStyle/>
        <a:p>
          <a:endParaRPr lang="nl-BE"/>
        </a:p>
      </dgm:t>
    </dgm:pt>
    <dgm:pt modelId="{3970C147-19B1-41C1-94DB-24CCFBABE35C}" type="sibTrans" cxnId="{E7A4A33B-FC23-4693-8CEF-8BC917D55A1C}">
      <dgm:prSet/>
      <dgm:spPr/>
      <dgm:t>
        <a:bodyPr/>
        <a:lstStyle/>
        <a:p>
          <a:endParaRPr lang="nl-BE"/>
        </a:p>
      </dgm:t>
    </dgm:pt>
    <dgm:pt modelId="{998DD245-BA7A-44BC-A508-3D6840561D6A}">
      <dgm:prSet phldrT="[Tekst]"/>
      <dgm:spPr/>
      <dgm:t>
        <a:bodyPr/>
        <a:lstStyle/>
        <a:p>
          <a:r>
            <a:rPr lang="nl-BE" dirty="0"/>
            <a:t> </a:t>
          </a:r>
        </a:p>
      </dgm:t>
    </dgm:pt>
    <dgm:pt modelId="{2D3416EF-B495-4852-B3E0-89AC7CE2C706}" type="sibTrans" cxnId="{04C32A67-FF48-4EEF-863F-CDCBA573AD6D}">
      <dgm:prSet/>
      <dgm:spPr/>
      <dgm:t>
        <a:bodyPr/>
        <a:lstStyle/>
        <a:p>
          <a:endParaRPr lang="nl-BE"/>
        </a:p>
      </dgm:t>
    </dgm:pt>
    <dgm:pt modelId="{FEB3A914-6A8A-48D7-9A79-B58922802F11}" type="parTrans" cxnId="{04C32A67-FF48-4EEF-863F-CDCBA573AD6D}">
      <dgm:prSet/>
      <dgm:spPr/>
      <dgm:t>
        <a:bodyPr/>
        <a:lstStyle/>
        <a:p>
          <a:endParaRPr lang="nl-BE"/>
        </a:p>
      </dgm:t>
    </dgm:pt>
    <dgm:pt modelId="{66F42690-ABEA-44CC-B016-159479D3AB45}" type="pres">
      <dgm:prSet presAssocID="{5F5C4426-2986-43A1-8F2C-F3A879B03D8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65F0CD-4E17-4A05-ABCA-A94C0AB96F4D}" type="pres">
      <dgm:prSet presAssocID="{25F4A756-CFFF-4692-8F6C-CC44FA129D38}" presName="gear1" presStyleLbl="node1" presStyleIdx="0" presStyleCnt="3">
        <dgm:presLayoutVars>
          <dgm:chMax val="1"/>
          <dgm:bulletEnabled val="1"/>
        </dgm:presLayoutVars>
      </dgm:prSet>
      <dgm:spPr/>
    </dgm:pt>
    <dgm:pt modelId="{FBC4F9DB-29D1-42E4-8E49-BCDBEA487AAB}" type="pres">
      <dgm:prSet presAssocID="{25F4A756-CFFF-4692-8F6C-CC44FA129D38}" presName="gear1srcNode" presStyleLbl="node1" presStyleIdx="0" presStyleCnt="3"/>
      <dgm:spPr/>
    </dgm:pt>
    <dgm:pt modelId="{40DEF16C-5005-428E-BE12-DB7AC877DE67}" type="pres">
      <dgm:prSet presAssocID="{25F4A756-CFFF-4692-8F6C-CC44FA129D38}" presName="gear1dstNode" presStyleLbl="node1" presStyleIdx="0" presStyleCnt="3"/>
      <dgm:spPr/>
    </dgm:pt>
    <dgm:pt modelId="{B2A8CA8A-B8EB-4934-B8D5-B57E6C633C17}" type="pres">
      <dgm:prSet presAssocID="{643EB9A7-045B-46FB-80FD-BA664181B083}" presName="gear2" presStyleLbl="node1" presStyleIdx="1" presStyleCnt="3">
        <dgm:presLayoutVars>
          <dgm:chMax val="1"/>
          <dgm:bulletEnabled val="1"/>
        </dgm:presLayoutVars>
      </dgm:prSet>
      <dgm:spPr/>
    </dgm:pt>
    <dgm:pt modelId="{91377159-4877-413D-B422-4365A8FD60FA}" type="pres">
      <dgm:prSet presAssocID="{643EB9A7-045B-46FB-80FD-BA664181B083}" presName="gear2srcNode" presStyleLbl="node1" presStyleIdx="1" presStyleCnt="3"/>
      <dgm:spPr/>
    </dgm:pt>
    <dgm:pt modelId="{809D0602-41C1-470E-8F7F-57345B231119}" type="pres">
      <dgm:prSet presAssocID="{643EB9A7-045B-46FB-80FD-BA664181B083}" presName="gear2dstNode" presStyleLbl="node1" presStyleIdx="1" presStyleCnt="3"/>
      <dgm:spPr/>
    </dgm:pt>
    <dgm:pt modelId="{CB952BB6-6497-4EB1-B7E4-4EF1C01E2746}" type="pres">
      <dgm:prSet presAssocID="{998DD245-BA7A-44BC-A508-3D6840561D6A}" presName="gear3" presStyleLbl="node1" presStyleIdx="2" presStyleCnt="3"/>
      <dgm:spPr/>
    </dgm:pt>
    <dgm:pt modelId="{49B82C07-2BCD-4381-8838-13AD09D28D9E}" type="pres">
      <dgm:prSet presAssocID="{998DD245-BA7A-44BC-A508-3D6840561D6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3C23C281-F4F6-4A3A-80D4-982D4789E4B1}" type="pres">
      <dgm:prSet presAssocID="{998DD245-BA7A-44BC-A508-3D6840561D6A}" presName="gear3srcNode" presStyleLbl="node1" presStyleIdx="2" presStyleCnt="3"/>
      <dgm:spPr/>
    </dgm:pt>
    <dgm:pt modelId="{9CB37281-452E-4CCD-8D01-025EB0EB3283}" type="pres">
      <dgm:prSet presAssocID="{998DD245-BA7A-44BC-A508-3D6840561D6A}" presName="gear3dstNode" presStyleLbl="node1" presStyleIdx="2" presStyleCnt="3"/>
      <dgm:spPr/>
    </dgm:pt>
    <dgm:pt modelId="{30FAF63B-7A06-4C5D-A8AE-0910E3A82D72}" type="pres">
      <dgm:prSet presAssocID="{DB8AE831-3324-4272-9174-798DA0DEBBE6}" presName="connector1" presStyleLbl="sibTrans2D1" presStyleIdx="0" presStyleCnt="3"/>
      <dgm:spPr/>
    </dgm:pt>
    <dgm:pt modelId="{DBFF2B0C-16FD-417A-916A-2B7F1657B2B4}" type="pres">
      <dgm:prSet presAssocID="{3970C147-19B1-41C1-94DB-24CCFBABE35C}" presName="connector2" presStyleLbl="sibTrans2D1" presStyleIdx="1" presStyleCnt="3"/>
      <dgm:spPr/>
    </dgm:pt>
    <dgm:pt modelId="{7E239939-CA9C-4A0D-B8EF-71794BCD715A}" type="pres">
      <dgm:prSet presAssocID="{2D3416EF-B495-4852-B3E0-89AC7CE2C706}" presName="connector3" presStyleLbl="sibTrans2D1" presStyleIdx="2" presStyleCnt="3"/>
      <dgm:spPr/>
    </dgm:pt>
  </dgm:ptLst>
  <dgm:cxnLst>
    <dgm:cxn modelId="{9A2ADF20-8567-4EDF-BEBC-D46F6FB3B2AE}" type="presOf" srcId="{DB8AE831-3324-4272-9174-798DA0DEBBE6}" destId="{30FAF63B-7A06-4C5D-A8AE-0910E3A82D72}" srcOrd="0" destOrd="0" presId="urn:microsoft.com/office/officeart/2005/8/layout/gear1"/>
    <dgm:cxn modelId="{3D0D1825-BE68-4235-B689-A67A1D88D8A7}" type="presOf" srcId="{998DD245-BA7A-44BC-A508-3D6840561D6A}" destId="{3C23C281-F4F6-4A3A-80D4-982D4789E4B1}" srcOrd="2" destOrd="0" presId="urn:microsoft.com/office/officeart/2005/8/layout/gear1"/>
    <dgm:cxn modelId="{E7A4A33B-FC23-4693-8CEF-8BC917D55A1C}" srcId="{5F5C4426-2986-43A1-8F2C-F3A879B03D85}" destId="{643EB9A7-045B-46FB-80FD-BA664181B083}" srcOrd="1" destOrd="0" parTransId="{E062A6E7-972E-4284-B186-8602C7E96C83}" sibTransId="{3970C147-19B1-41C1-94DB-24CCFBABE35C}"/>
    <dgm:cxn modelId="{04C32A67-FF48-4EEF-863F-CDCBA573AD6D}" srcId="{5F5C4426-2986-43A1-8F2C-F3A879B03D85}" destId="{998DD245-BA7A-44BC-A508-3D6840561D6A}" srcOrd="2" destOrd="0" parTransId="{FEB3A914-6A8A-48D7-9A79-B58922802F11}" sibTransId="{2D3416EF-B495-4852-B3E0-89AC7CE2C706}"/>
    <dgm:cxn modelId="{1A28EE48-A94E-458D-9619-2CF0625A72B7}" type="presOf" srcId="{25F4A756-CFFF-4692-8F6C-CC44FA129D38}" destId="{5165F0CD-4E17-4A05-ABCA-A94C0AB96F4D}" srcOrd="0" destOrd="0" presId="urn:microsoft.com/office/officeart/2005/8/layout/gear1"/>
    <dgm:cxn modelId="{7733A652-A8F8-4053-B3B9-D762ECA3EFAE}" type="presOf" srcId="{998DD245-BA7A-44BC-A508-3D6840561D6A}" destId="{9CB37281-452E-4CCD-8D01-025EB0EB3283}" srcOrd="3" destOrd="0" presId="urn:microsoft.com/office/officeart/2005/8/layout/gear1"/>
    <dgm:cxn modelId="{FC5FBF75-4331-42E3-80EA-8E00F7ABB530}" type="presOf" srcId="{643EB9A7-045B-46FB-80FD-BA664181B083}" destId="{B2A8CA8A-B8EB-4934-B8D5-B57E6C633C17}" srcOrd="0" destOrd="0" presId="urn:microsoft.com/office/officeart/2005/8/layout/gear1"/>
    <dgm:cxn modelId="{A2F34058-937D-46D6-B884-83BB4835AD4B}" type="presOf" srcId="{2D3416EF-B495-4852-B3E0-89AC7CE2C706}" destId="{7E239939-CA9C-4A0D-B8EF-71794BCD715A}" srcOrd="0" destOrd="0" presId="urn:microsoft.com/office/officeart/2005/8/layout/gear1"/>
    <dgm:cxn modelId="{0F9F4587-1ADC-4930-B06F-B9BE3CBA5AAB}" type="presOf" srcId="{998DD245-BA7A-44BC-A508-3D6840561D6A}" destId="{49B82C07-2BCD-4381-8838-13AD09D28D9E}" srcOrd="1" destOrd="0" presId="urn:microsoft.com/office/officeart/2005/8/layout/gear1"/>
    <dgm:cxn modelId="{B4B0419C-4B08-4D01-9F1F-458645B635DC}" srcId="{5F5C4426-2986-43A1-8F2C-F3A879B03D85}" destId="{25F4A756-CFFF-4692-8F6C-CC44FA129D38}" srcOrd="0" destOrd="0" parTransId="{87145293-1694-4E42-B273-48F44C72E798}" sibTransId="{DB8AE831-3324-4272-9174-798DA0DEBBE6}"/>
    <dgm:cxn modelId="{7E4383A4-F21D-4D13-8976-F5085BECF5FC}" type="presOf" srcId="{3970C147-19B1-41C1-94DB-24CCFBABE35C}" destId="{DBFF2B0C-16FD-417A-916A-2B7F1657B2B4}" srcOrd="0" destOrd="0" presId="urn:microsoft.com/office/officeart/2005/8/layout/gear1"/>
    <dgm:cxn modelId="{B1E171B3-FC0C-432A-B22C-5E45567777D3}" type="presOf" srcId="{643EB9A7-045B-46FB-80FD-BA664181B083}" destId="{91377159-4877-413D-B422-4365A8FD60FA}" srcOrd="1" destOrd="0" presId="urn:microsoft.com/office/officeart/2005/8/layout/gear1"/>
    <dgm:cxn modelId="{E8C118B4-0234-4FDA-90D8-5F3FD1F2AF50}" type="presOf" srcId="{998DD245-BA7A-44BC-A508-3D6840561D6A}" destId="{CB952BB6-6497-4EB1-B7E4-4EF1C01E2746}" srcOrd="0" destOrd="0" presId="urn:microsoft.com/office/officeart/2005/8/layout/gear1"/>
    <dgm:cxn modelId="{1652E3EC-5DED-433E-B21D-F09D75D8668A}" type="presOf" srcId="{5F5C4426-2986-43A1-8F2C-F3A879B03D85}" destId="{66F42690-ABEA-44CC-B016-159479D3AB45}" srcOrd="0" destOrd="0" presId="urn:microsoft.com/office/officeart/2005/8/layout/gear1"/>
    <dgm:cxn modelId="{0C94C7F0-FF13-456B-BBF5-3B64572618BA}" type="presOf" srcId="{643EB9A7-045B-46FB-80FD-BA664181B083}" destId="{809D0602-41C1-470E-8F7F-57345B231119}" srcOrd="2" destOrd="0" presId="urn:microsoft.com/office/officeart/2005/8/layout/gear1"/>
    <dgm:cxn modelId="{794F12F5-3787-49A7-8A38-C50087815C52}" type="presOf" srcId="{25F4A756-CFFF-4692-8F6C-CC44FA129D38}" destId="{FBC4F9DB-29D1-42E4-8E49-BCDBEA487AAB}" srcOrd="1" destOrd="0" presId="urn:microsoft.com/office/officeart/2005/8/layout/gear1"/>
    <dgm:cxn modelId="{B93BE7F6-EBC1-41AE-92AD-2DF69D8450DD}" type="presOf" srcId="{25F4A756-CFFF-4692-8F6C-CC44FA129D38}" destId="{40DEF16C-5005-428E-BE12-DB7AC877DE67}" srcOrd="2" destOrd="0" presId="urn:microsoft.com/office/officeart/2005/8/layout/gear1"/>
    <dgm:cxn modelId="{8E5DF811-4FA8-4CF3-B7E1-9EF510F831D8}" type="presParOf" srcId="{66F42690-ABEA-44CC-B016-159479D3AB45}" destId="{5165F0CD-4E17-4A05-ABCA-A94C0AB96F4D}" srcOrd="0" destOrd="0" presId="urn:microsoft.com/office/officeart/2005/8/layout/gear1"/>
    <dgm:cxn modelId="{00C410C0-ADD0-4700-9A43-C5EC5A38B45A}" type="presParOf" srcId="{66F42690-ABEA-44CC-B016-159479D3AB45}" destId="{FBC4F9DB-29D1-42E4-8E49-BCDBEA487AAB}" srcOrd="1" destOrd="0" presId="urn:microsoft.com/office/officeart/2005/8/layout/gear1"/>
    <dgm:cxn modelId="{0735DDD4-1A3F-480E-9DB4-20F966F95823}" type="presParOf" srcId="{66F42690-ABEA-44CC-B016-159479D3AB45}" destId="{40DEF16C-5005-428E-BE12-DB7AC877DE67}" srcOrd="2" destOrd="0" presId="urn:microsoft.com/office/officeart/2005/8/layout/gear1"/>
    <dgm:cxn modelId="{FEA7DA2F-AB9C-45DA-9590-3D5E0BF37A18}" type="presParOf" srcId="{66F42690-ABEA-44CC-B016-159479D3AB45}" destId="{B2A8CA8A-B8EB-4934-B8D5-B57E6C633C17}" srcOrd="3" destOrd="0" presId="urn:microsoft.com/office/officeart/2005/8/layout/gear1"/>
    <dgm:cxn modelId="{44719831-1C86-439F-8B13-AF127CC7CBDC}" type="presParOf" srcId="{66F42690-ABEA-44CC-B016-159479D3AB45}" destId="{91377159-4877-413D-B422-4365A8FD60FA}" srcOrd="4" destOrd="0" presId="urn:microsoft.com/office/officeart/2005/8/layout/gear1"/>
    <dgm:cxn modelId="{BB11D2F8-C029-437D-A7B6-F5C80F27285C}" type="presParOf" srcId="{66F42690-ABEA-44CC-B016-159479D3AB45}" destId="{809D0602-41C1-470E-8F7F-57345B231119}" srcOrd="5" destOrd="0" presId="urn:microsoft.com/office/officeart/2005/8/layout/gear1"/>
    <dgm:cxn modelId="{E8E45548-9E32-473F-A694-84443DC64CA0}" type="presParOf" srcId="{66F42690-ABEA-44CC-B016-159479D3AB45}" destId="{CB952BB6-6497-4EB1-B7E4-4EF1C01E2746}" srcOrd="6" destOrd="0" presId="urn:microsoft.com/office/officeart/2005/8/layout/gear1"/>
    <dgm:cxn modelId="{4404B2CA-2AB5-4848-A989-05A162F61A90}" type="presParOf" srcId="{66F42690-ABEA-44CC-B016-159479D3AB45}" destId="{49B82C07-2BCD-4381-8838-13AD09D28D9E}" srcOrd="7" destOrd="0" presId="urn:microsoft.com/office/officeart/2005/8/layout/gear1"/>
    <dgm:cxn modelId="{FC032077-FD16-4995-9A99-D79EBFBEFF6B}" type="presParOf" srcId="{66F42690-ABEA-44CC-B016-159479D3AB45}" destId="{3C23C281-F4F6-4A3A-80D4-982D4789E4B1}" srcOrd="8" destOrd="0" presId="urn:microsoft.com/office/officeart/2005/8/layout/gear1"/>
    <dgm:cxn modelId="{47AA2504-D70E-422C-B2DB-F8CAE1A5184E}" type="presParOf" srcId="{66F42690-ABEA-44CC-B016-159479D3AB45}" destId="{9CB37281-452E-4CCD-8D01-025EB0EB3283}" srcOrd="9" destOrd="0" presId="urn:microsoft.com/office/officeart/2005/8/layout/gear1"/>
    <dgm:cxn modelId="{3048AF05-0F29-41B1-9E80-E59F4BA43491}" type="presParOf" srcId="{66F42690-ABEA-44CC-B016-159479D3AB45}" destId="{30FAF63B-7A06-4C5D-A8AE-0910E3A82D72}" srcOrd="10" destOrd="0" presId="urn:microsoft.com/office/officeart/2005/8/layout/gear1"/>
    <dgm:cxn modelId="{C33902FE-45E0-47C8-9C6B-E0CCD3B272D3}" type="presParOf" srcId="{66F42690-ABEA-44CC-B016-159479D3AB45}" destId="{DBFF2B0C-16FD-417A-916A-2B7F1657B2B4}" srcOrd="11" destOrd="0" presId="urn:microsoft.com/office/officeart/2005/8/layout/gear1"/>
    <dgm:cxn modelId="{4EB8D1AF-2A78-40D6-8B00-2EA5631CDD93}" type="presParOf" srcId="{66F42690-ABEA-44CC-B016-159479D3AB45}" destId="{7E239939-CA9C-4A0D-B8EF-71794BCD715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5F0CD-4E17-4A05-ABCA-A94C0AB96F4D}">
      <dsp:nvSpPr>
        <dsp:cNvPr id="0" name=""/>
        <dsp:cNvSpPr/>
      </dsp:nvSpPr>
      <dsp:spPr>
        <a:xfrm>
          <a:off x="1005677" y="550100"/>
          <a:ext cx="672344" cy="67234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kern="1200" dirty="0"/>
            <a:t> </a:t>
          </a:r>
        </a:p>
      </dsp:txBody>
      <dsp:txXfrm>
        <a:off x="1140848" y="707593"/>
        <a:ext cx="402002" cy="345599"/>
      </dsp:txXfrm>
    </dsp:sp>
    <dsp:sp modelId="{B2A8CA8A-B8EB-4934-B8D5-B57E6C633C17}">
      <dsp:nvSpPr>
        <dsp:cNvPr id="0" name=""/>
        <dsp:cNvSpPr/>
      </dsp:nvSpPr>
      <dsp:spPr>
        <a:xfrm>
          <a:off x="614495" y="391182"/>
          <a:ext cx="488978" cy="48897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kern="1200" dirty="0"/>
            <a:t> </a:t>
          </a:r>
        </a:p>
      </dsp:txBody>
      <dsp:txXfrm>
        <a:off x="737597" y="515028"/>
        <a:ext cx="242774" cy="241286"/>
      </dsp:txXfrm>
    </dsp:sp>
    <dsp:sp modelId="{CB952BB6-6497-4EB1-B7E4-4EF1C01E2746}">
      <dsp:nvSpPr>
        <dsp:cNvPr id="0" name=""/>
        <dsp:cNvSpPr/>
      </dsp:nvSpPr>
      <dsp:spPr>
        <a:xfrm rot="20700000">
          <a:off x="888372" y="53837"/>
          <a:ext cx="479098" cy="47909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kern="1200" dirty="0"/>
            <a:t> </a:t>
          </a:r>
        </a:p>
      </dsp:txBody>
      <dsp:txXfrm rot="-20700000">
        <a:off x="993453" y="158917"/>
        <a:ext cx="268937" cy="268937"/>
      </dsp:txXfrm>
    </dsp:sp>
    <dsp:sp modelId="{30FAF63B-7A06-4C5D-A8AE-0910E3A82D72}">
      <dsp:nvSpPr>
        <dsp:cNvPr id="0" name=""/>
        <dsp:cNvSpPr/>
      </dsp:nvSpPr>
      <dsp:spPr>
        <a:xfrm>
          <a:off x="926671" y="462993"/>
          <a:ext cx="860601" cy="860601"/>
        </a:xfrm>
        <a:prstGeom prst="circularArrow">
          <a:avLst>
            <a:gd name="adj1" fmla="val 4687"/>
            <a:gd name="adj2" fmla="val 299029"/>
            <a:gd name="adj3" fmla="val 2334486"/>
            <a:gd name="adj4" fmla="val 1633133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F2B0C-16FD-417A-916A-2B7F1657B2B4}">
      <dsp:nvSpPr>
        <dsp:cNvPr id="0" name=""/>
        <dsp:cNvSpPr/>
      </dsp:nvSpPr>
      <dsp:spPr>
        <a:xfrm>
          <a:off x="527898" y="295743"/>
          <a:ext cx="625280" cy="62528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39939-CA9C-4A0D-B8EF-71794BCD715A}">
      <dsp:nvSpPr>
        <dsp:cNvPr id="0" name=""/>
        <dsp:cNvSpPr/>
      </dsp:nvSpPr>
      <dsp:spPr>
        <a:xfrm>
          <a:off x="777552" y="-38349"/>
          <a:ext cx="674178" cy="67417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90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B7BC5-8D02-4DBF-ADCB-187750814663}" type="datetimeFigureOut">
              <a:rPr lang="nl-BE" smtClean="0"/>
              <a:t>30/09/2022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2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90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275B6-762D-479A-BBBA-3D224B64F92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49401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93175-3118-40E2-BD71-F226A867A70A}" type="datetimeFigureOut">
              <a:rPr lang="nl-BE" smtClean="0"/>
              <a:t>30/09/2022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3405D-9E54-4D56-9010-FA5AA26FCEDA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723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405D-9E54-4D56-9010-FA5AA26FCEDA}" type="slidenum">
              <a:rPr lang="nl-BE" smtClean="0"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1023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405D-9E54-4D56-9010-FA5AA26FCEDA}" type="slidenum">
              <a:rPr lang="nl-BE" smtClean="0"/>
              <a:t>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3903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405D-9E54-4D56-9010-FA5AA26FCEDA}" type="slidenum">
              <a:rPr lang="nl-BE" smtClean="0"/>
              <a:t>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23361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405D-9E54-4D56-9010-FA5AA26FCEDA}" type="slidenum">
              <a:rPr lang="nl-BE" smtClean="0"/>
              <a:t>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00214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405D-9E54-4D56-9010-FA5AA26FCEDA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9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3334-7DA9-43A5-842F-C2C65190D605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777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C37-85F5-4F02-9D32-A94AB95DE045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7171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FC90-7C6E-4D37-AA97-109AE4652F11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829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1550-F7EF-4AC5-8EDE-56D7739A6E02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6417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8FC8-B0BC-4201-8E83-3D3989FFCDB7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057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098-4FA2-4D14-AE68-4181B0EF14C7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1980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FC18-82BD-46E5-8846-CCAB0AECE4A4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0731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4679-BB74-464E-B36B-1B34C830225C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6472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5B12-0390-42A6-A90B-55E84109D5F6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3892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3B8C-3A2A-465B-98DF-663F39F3291D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171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AFD9-959A-430A-A435-C66FB31D69A1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1116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40CF-E954-41B9-B81F-DAA937E71CD1}" type="datetime1">
              <a:rPr lang="nl-BE" smtClean="0"/>
              <a:t>30/09/2022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30BC-8F7F-4BA7-8123-083F8CBB819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8652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C3AC957-9D38-4F1B-8CFB-1FB169639A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51" t="27326"/>
          <a:stretch/>
        </p:blipFill>
        <p:spPr>
          <a:xfrm>
            <a:off x="1008112" y="980728"/>
            <a:ext cx="7164288" cy="446449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0160" y="1124744"/>
            <a:ext cx="6588224" cy="4320480"/>
          </a:xfrm>
        </p:spPr>
        <p:txBody>
          <a:bodyPr>
            <a:noAutofit/>
          </a:bodyPr>
          <a:lstStyle/>
          <a:p>
            <a:r>
              <a:rPr lang="fr-BE" sz="4000" b="1" spc="300" dirty="0">
                <a:solidFill>
                  <a:srgbClr val="002060"/>
                </a:solidFill>
              </a:rPr>
              <a:t>Monitoring </a:t>
            </a:r>
            <a:br>
              <a:rPr lang="fr-BE" sz="4000" b="1" spc="300" dirty="0">
                <a:solidFill>
                  <a:srgbClr val="002060"/>
                </a:solidFill>
              </a:rPr>
            </a:br>
            <a:r>
              <a:rPr lang="fr-BE" sz="4000" b="1" spc="300" dirty="0">
                <a:solidFill>
                  <a:srgbClr val="002060"/>
                </a:solidFill>
              </a:rPr>
              <a:t>Socioéconomique</a:t>
            </a:r>
            <a:br>
              <a:rPr lang="fr-BE" sz="4000" b="1" spc="300" dirty="0">
                <a:solidFill>
                  <a:srgbClr val="002060"/>
                </a:solidFill>
              </a:rPr>
            </a:br>
            <a:br>
              <a:rPr lang="fr-BE" sz="4000" b="1" spc="300" dirty="0">
                <a:solidFill>
                  <a:srgbClr val="002060"/>
                </a:solidFill>
              </a:rPr>
            </a:br>
            <a:br>
              <a:rPr lang="fr-BE" sz="4000" b="1" spc="300" dirty="0">
                <a:solidFill>
                  <a:srgbClr val="002060"/>
                </a:solidFill>
              </a:rPr>
            </a:br>
            <a:br>
              <a:rPr lang="fr-BE" sz="4000" b="1" spc="300" dirty="0">
                <a:solidFill>
                  <a:srgbClr val="002060"/>
                </a:solidFill>
              </a:rPr>
            </a:br>
            <a:r>
              <a:rPr lang="fr-BE" sz="4000" b="1" spc="300" dirty="0">
                <a:solidFill>
                  <a:srgbClr val="002060"/>
                </a:solidFill>
              </a:rPr>
              <a:t>Mise en perspective</a:t>
            </a:r>
            <a:endParaRPr lang="fr-BE" sz="3600" b="1" spc="300" dirty="0">
              <a:solidFill>
                <a:srgbClr val="00206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27784" y="5445224"/>
            <a:ext cx="6516216" cy="1368152"/>
          </a:xfrm>
        </p:spPr>
        <p:txBody>
          <a:bodyPr>
            <a:noAutofit/>
          </a:bodyPr>
          <a:lstStyle/>
          <a:p>
            <a:pPr algn="r"/>
            <a:r>
              <a:rPr lang="fr-BE" sz="2400" dirty="0"/>
              <a:t>Tom Bevers</a:t>
            </a:r>
            <a:br>
              <a:rPr lang="fr-BE" sz="2400" dirty="0"/>
            </a:br>
            <a:r>
              <a:rPr lang="nl-BE" sz="2400" i="1" dirty="0"/>
              <a:t>SPF </a:t>
            </a:r>
            <a:r>
              <a:rPr lang="nl-BE" sz="2400" i="1" dirty="0" err="1"/>
              <a:t>Emploi</a:t>
            </a:r>
            <a:r>
              <a:rPr lang="nl-BE" sz="2400" i="1" dirty="0"/>
              <a:t>, </a:t>
            </a:r>
            <a:r>
              <a:rPr lang="nl-BE" sz="2400" i="1" dirty="0" err="1"/>
              <a:t>Travail</a:t>
            </a:r>
            <a:r>
              <a:rPr lang="nl-BE" sz="2400" i="1" dirty="0"/>
              <a:t> et </a:t>
            </a:r>
            <a:r>
              <a:rPr lang="nl-BE" sz="2400" i="1" dirty="0" err="1"/>
              <a:t>Concertation</a:t>
            </a:r>
            <a:r>
              <a:rPr lang="nl-BE" sz="2400" i="1" dirty="0"/>
              <a:t> sociale</a:t>
            </a:r>
            <a:endParaRPr lang="fr-BE" sz="2400" i="1" dirty="0"/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78879" y="5439891"/>
            <a:ext cx="5436096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BE" sz="2400" dirty="0"/>
              <a:t>Patrick Charlier</a:t>
            </a:r>
          </a:p>
          <a:p>
            <a:pPr algn="l"/>
            <a:r>
              <a:rPr lang="fr-BE" sz="2400" i="1" dirty="0" err="1"/>
              <a:t>Unia</a:t>
            </a:r>
            <a:endParaRPr lang="fr-BE" sz="24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31239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221B93E-E6CE-4982-BB61-4B5C2B616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65040"/>
            <a:ext cx="8061281" cy="497086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/>
              <a:t>Enseignement et </a:t>
            </a:r>
            <a:br>
              <a:rPr lang="fr-BE" dirty="0"/>
            </a:br>
            <a:r>
              <a:rPr lang="fr-BE" dirty="0"/>
              <a:t>formation de réseaux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F17C02-B1EB-48DD-9609-A0F1827CA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E1F0-A583-C641-8E2E-1F4AE81B3FD8}" type="slidenum">
              <a:rPr lang="en-BE" smtClean="0"/>
              <a:pPr/>
              <a:t>10</a:t>
            </a:fld>
            <a:endParaRPr lang="en-BE"/>
          </a:p>
        </p:txBody>
      </p:sp>
      <p:sp>
        <p:nvSpPr>
          <p:cNvPr id="5" name="Tijdelijke aanduiding voor inhoud 1">
            <a:extLst>
              <a:ext uri="{FF2B5EF4-FFF2-40B4-BE49-F238E27FC236}">
                <a16:creationId xmlns:a16="http://schemas.microsoft.com/office/drawing/2014/main" id="{506DB70F-5EC6-4D01-903B-2F5DE459C9D7}"/>
              </a:ext>
            </a:extLst>
          </p:cNvPr>
          <p:cNvSpPr txBox="1">
            <a:spLocks/>
          </p:cNvSpPr>
          <p:nvPr/>
        </p:nvSpPr>
        <p:spPr>
          <a:xfrm>
            <a:off x="628650" y="2550626"/>
            <a:ext cx="8061281" cy="30134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>
                <a:solidFill>
                  <a:srgbClr val="0079CC"/>
                </a:solidFill>
              </a:rPr>
              <a:t>Inégalités en matière de garde d'enfants</a:t>
            </a:r>
            <a:endParaRPr lang="nl-BE" dirty="0">
              <a:solidFill>
                <a:srgbClr val="0079CC"/>
              </a:solidFill>
            </a:endParaRPr>
          </a:p>
          <a:p>
            <a:r>
              <a:rPr lang="nl-BE" dirty="0" err="1">
                <a:solidFill>
                  <a:srgbClr val="0079CC"/>
                </a:solidFill>
              </a:rPr>
              <a:t>Inégalités</a:t>
            </a:r>
            <a:r>
              <a:rPr lang="nl-BE" dirty="0">
                <a:solidFill>
                  <a:srgbClr val="0079CC"/>
                </a:solidFill>
              </a:rPr>
              <a:t> dans </a:t>
            </a:r>
            <a:r>
              <a:rPr lang="nl-BE" dirty="0" err="1">
                <a:solidFill>
                  <a:srgbClr val="0079CC"/>
                </a:solidFill>
              </a:rPr>
              <a:t>l’enseignement</a:t>
            </a:r>
            <a:endParaRPr lang="nl-BE" dirty="0">
              <a:solidFill>
                <a:srgbClr val="0079CC"/>
              </a:solidFill>
            </a:endParaRPr>
          </a:p>
          <a:p>
            <a:r>
              <a:rPr lang="fr-BE" dirty="0">
                <a:solidFill>
                  <a:srgbClr val="0079CC"/>
                </a:solidFill>
              </a:rPr>
              <a:t>Trop peu d'apprentissage tout au long de la vie</a:t>
            </a:r>
            <a:r>
              <a:rPr lang="nl-BE" dirty="0">
                <a:solidFill>
                  <a:srgbClr val="0079CC"/>
                </a:solidFill>
              </a:rPr>
              <a:t> </a:t>
            </a:r>
          </a:p>
          <a:p>
            <a:r>
              <a:rPr lang="fr-BE" dirty="0">
                <a:solidFill>
                  <a:srgbClr val="0079CC"/>
                </a:solidFill>
              </a:rPr>
              <a:t>Différences dans le capital socioculturel et les modèles de référence</a:t>
            </a:r>
            <a:endParaRPr lang="nl-BE" dirty="0">
              <a:solidFill>
                <a:srgbClr val="0079CC"/>
              </a:solidFill>
            </a:endParaRPr>
          </a:p>
          <a:p>
            <a:r>
              <a:rPr lang="nl-BE" dirty="0" err="1">
                <a:solidFill>
                  <a:srgbClr val="0079CC"/>
                </a:solidFill>
              </a:rPr>
              <a:t>Rôles</a:t>
            </a:r>
            <a:r>
              <a:rPr lang="nl-BE" dirty="0">
                <a:solidFill>
                  <a:srgbClr val="0079CC"/>
                </a:solidFill>
              </a:rPr>
              <a:t> de genre</a:t>
            </a:r>
          </a:p>
          <a:p>
            <a:pPr marL="0" indent="0">
              <a:buNone/>
            </a:pPr>
            <a:endParaRPr lang="nl-BE" sz="2100" dirty="0">
              <a:solidFill>
                <a:srgbClr val="0EBAA8"/>
              </a:solidFill>
            </a:endParaRPr>
          </a:p>
        </p:txBody>
      </p:sp>
      <p:pic>
        <p:nvPicPr>
          <p:cNvPr id="6" name="Graphic 5" descr="Vrouwelijke docent silhouet">
            <a:extLst>
              <a:ext uri="{FF2B5EF4-FFF2-40B4-BE49-F238E27FC236}">
                <a16:creationId xmlns:a16="http://schemas.microsoft.com/office/drawing/2014/main" id="{11675DB2-49BD-42B5-94C8-053E60A0B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6640" y="5202136"/>
            <a:ext cx="1270720" cy="127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1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F17C02-B1EB-48DD-9609-A0F1827CA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E1F0-A583-C641-8E2E-1F4AE81B3FD8}" type="slidenum">
              <a:rPr lang="en-BE" smtClean="0"/>
              <a:pPr/>
              <a:t>11</a:t>
            </a:fld>
            <a:endParaRPr lang="en-BE"/>
          </a:p>
        </p:txBody>
      </p:sp>
      <p:sp>
        <p:nvSpPr>
          <p:cNvPr id="5" name="Tijdelijke aanduiding voor inhoud 1">
            <a:extLst>
              <a:ext uri="{FF2B5EF4-FFF2-40B4-BE49-F238E27FC236}">
                <a16:creationId xmlns:a16="http://schemas.microsoft.com/office/drawing/2014/main" id="{E4EEBD8F-C92B-45E2-B00B-C7DA6C8B66CF}"/>
              </a:ext>
            </a:extLst>
          </p:cNvPr>
          <p:cNvSpPr txBox="1">
            <a:spLocks/>
          </p:cNvSpPr>
          <p:nvPr/>
        </p:nvSpPr>
        <p:spPr>
          <a:xfrm>
            <a:off x="628650" y="1977180"/>
            <a:ext cx="7745661" cy="30512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err="1">
                <a:solidFill>
                  <a:srgbClr val="0079CC"/>
                </a:solidFill>
              </a:rPr>
              <a:t>Effet</a:t>
            </a:r>
            <a:r>
              <a:rPr lang="nl-BE" dirty="0">
                <a:solidFill>
                  <a:srgbClr val="0079CC"/>
                </a:solidFill>
              </a:rPr>
              <a:t> “</a:t>
            </a:r>
            <a:r>
              <a:rPr lang="nl-BE" dirty="0" err="1">
                <a:solidFill>
                  <a:srgbClr val="0079CC"/>
                </a:solidFill>
              </a:rPr>
              <a:t>work</a:t>
            </a:r>
            <a:r>
              <a:rPr lang="nl-BE" dirty="0">
                <a:solidFill>
                  <a:srgbClr val="0079CC"/>
                </a:solidFill>
              </a:rPr>
              <a:t> first” </a:t>
            </a:r>
            <a:r>
              <a:rPr lang="nl-BE" dirty="0" err="1">
                <a:solidFill>
                  <a:srgbClr val="0079CC"/>
                </a:solidFill>
              </a:rPr>
              <a:t>s'estompe</a:t>
            </a:r>
            <a:r>
              <a:rPr lang="nl-BE" dirty="0">
                <a:solidFill>
                  <a:srgbClr val="0079CC"/>
                </a:solidFill>
              </a:rPr>
              <a:t> </a:t>
            </a:r>
            <a:r>
              <a:rPr lang="nl-BE" dirty="0" err="1">
                <a:solidFill>
                  <a:srgbClr val="0079CC"/>
                </a:solidFill>
              </a:rPr>
              <a:t>rapidement</a:t>
            </a:r>
            <a:endParaRPr lang="nl-BE" dirty="0">
              <a:solidFill>
                <a:srgbClr val="0079CC"/>
              </a:solidFill>
            </a:endParaRPr>
          </a:p>
          <a:p>
            <a:r>
              <a:rPr lang="nl-BE" dirty="0">
                <a:solidFill>
                  <a:srgbClr val="0079CC"/>
                </a:solidFill>
              </a:rPr>
              <a:t>Le détachement comme </a:t>
            </a:r>
            <a:r>
              <a:rPr lang="fr-BE" dirty="0">
                <a:solidFill>
                  <a:srgbClr val="0079CC"/>
                </a:solidFill>
              </a:rPr>
              <a:t>canal relativement nouveau et important</a:t>
            </a:r>
            <a:r>
              <a:rPr lang="nl-BE" dirty="0">
                <a:solidFill>
                  <a:srgbClr val="0079CC"/>
                </a:solidFill>
              </a:rPr>
              <a:t> pour </a:t>
            </a:r>
            <a:r>
              <a:rPr lang="nl-BE" dirty="0" err="1">
                <a:solidFill>
                  <a:srgbClr val="0079CC"/>
                </a:solidFill>
              </a:rPr>
              <a:t>l’immigration</a:t>
            </a:r>
            <a:r>
              <a:rPr lang="nl-BE" dirty="0">
                <a:solidFill>
                  <a:srgbClr val="0079CC"/>
                </a:solidFill>
              </a:rPr>
              <a:t> en </a:t>
            </a:r>
            <a:r>
              <a:rPr lang="nl-BE" dirty="0" err="1">
                <a:solidFill>
                  <a:srgbClr val="0079CC"/>
                </a:solidFill>
              </a:rPr>
              <a:t>provenance</a:t>
            </a:r>
            <a:r>
              <a:rPr lang="nl-BE" dirty="0">
                <a:solidFill>
                  <a:srgbClr val="0079CC"/>
                </a:solidFill>
              </a:rPr>
              <a:t> de </a:t>
            </a:r>
            <a:r>
              <a:rPr lang="nl-BE" dirty="0" err="1">
                <a:solidFill>
                  <a:srgbClr val="0079CC"/>
                </a:solidFill>
              </a:rPr>
              <a:t>pays</a:t>
            </a:r>
            <a:r>
              <a:rPr lang="nl-BE" dirty="0">
                <a:solidFill>
                  <a:srgbClr val="0079CC"/>
                </a:solidFill>
              </a:rPr>
              <a:t> hors UE</a:t>
            </a:r>
          </a:p>
          <a:p>
            <a:pPr marL="0" indent="0">
              <a:buNone/>
            </a:pPr>
            <a:endParaRPr lang="nl-BE" dirty="0">
              <a:solidFill>
                <a:srgbClr val="0079CC"/>
              </a:solidFill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C1E1C22-F7DF-48CD-B541-8D1A75F8B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80" y="851671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/>
              <a:t>Migration et détachement</a:t>
            </a:r>
            <a:br>
              <a:rPr lang="nl-BE" dirty="0">
                <a:solidFill>
                  <a:srgbClr val="0EBAA8"/>
                </a:solidFill>
              </a:rPr>
            </a:br>
            <a:endParaRPr lang="fr-BE" dirty="0"/>
          </a:p>
        </p:txBody>
      </p:sp>
      <p:pic>
        <p:nvPicPr>
          <p:cNvPr id="3" name="Graphic 2" descr="Route tussen twee spelden, met een pad met effen opvulling">
            <a:extLst>
              <a:ext uri="{FF2B5EF4-FFF2-40B4-BE49-F238E27FC236}">
                <a16:creationId xmlns:a16="http://schemas.microsoft.com/office/drawing/2014/main" id="{9CC04FE5-1A3F-4782-B577-8EF88B95A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9344" y="4959728"/>
            <a:ext cx="1465312" cy="146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7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2724252"/>
            <a:ext cx="9144000" cy="833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BE" sz="2800" b="1" i="1" spc="300" dirty="0">
                <a:solidFill>
                  <a:schemeClr val="accent6">
                    <a:lumMod val="75000"/>
                  </a:schemeClr>
                </a:solidFill>
              </a:rPr>
              <a:t>Merci pour votre attention 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24208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i="1" spc="300" dirty="0" err="1">
                <a:solidFill>
                  <a:srgbClr val="E46C0A"/>
                </a:solidFill>
              </a:rPr>
              <a:t>Bedankt</a:t>
            </a:r>
            <a:r>
              <a:rPr lang="fr-BE" sz="2800" b="1" i="1" spc="300" dirty="0">
                <a:solidFill>
                  <a:srgbClr val="E46C0A"/>
                </a:solidFill>
              </a:rPr>
              <a:t> </a:t>
            </a:r>
            <a:r>
              <a:rPr lang="fr-BE" sz="2800" b="1" i="1" spc="300" dirty="0" err="1">
                <a:solidFill>
                  <a:srgbClr val="E46C0A"/>
                </a:solidFill>
              </a:rPr>
              <a:t>voor</a:t>
            </a:r>
            <a:r>
              <a:rPr lang="fr-BE" sz="2800" b="1" i="1" spc="300" dirty="0">
                <a:solidFill>
                  <a:srgbClr val="E46C0A"/>
                </a:solidFill>
              </a:rPr>
              <a:t> </a:t>
            </a:r>
            <a:r>
              <a:rPr lang="fr-BE" sz="2800" b="1" i="1" spc="300" dirty="0" err="1">
                <a:solidFill>
                  <a:srgbClr val="E46C0A"/>
                </a:solidFill>
              </a:rPr>
              <a:t>uw</a:t>
            </a:r>
            <a:r>
              <a:rPr lang="fr-BE" sz="2800" b="1" i="1" spc="300" dirty="0">
                <a:solidFill>
                  <a:srgbClr val="E46C0A"/>
                </a:solidFill>
              </a:rPr>
              <a:t> </a:t>
            </a:r>
            <a:r>
              <a:rPr lang="fr-BE" sz="2800" b="1" i="1" spc="300" dirty="0" err="1">
                <a:solidFill>
                  <a:srgbClr val="E46C0A"/>
                </a:solidFill>
              </a:rPr>
              <a:t>aandacht</a:t>
            </a:r>
            <a:r>
              <a:rPr lang="fr-BE" sz="2800" b="1" i="1" spc="300" dirty="0">
                <a:solidFill>
                  <a:srgbClr val="E46C0A"/>
                </a:solidFill>
              </a:rPr>
              <a:t> 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58167"/>
            <a:ext cx="21463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12</a:t>
            </a:fld>
            <a:endParaRPr lang="nl-BE" dirty="0"/>
          </a:p>
        </p:txBody>
      </p:sp>
      <p:pic>
        <p:nvPicPr>
          <p:cNvPr id="1026" name="Picture 2" descr="Logo FOD NL">
            <a:extLst>
              <a:ext uri="{FF2B5EF4-FFF2-40B4-BE49-F238E27FC236}">
                <a16:creationId xmlns:a16="http://schemas.microsoft.com/office/drawing/2014/main" id="{3249B250-E75F-4783-BED8-FB05AE3F9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17" y="5770768"/>
            <a:ext cx="21621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 SFP FR">
            <a:extLst>
              <a:ext uri="{FF2B5EF4-FFF2-40B4-BE49-F238E27FC236}">
                <a16:creationId xmlns:a16="http://schemas.microsoft.com/office/drawing/2014/main" id="{45C1F0D9-6E4C-4D06-BE7B-7F1F2922E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59" y="5157192"/>
            <a:ext cx="21621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31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29600" cy="1143000"/>
          </a:xfrm>
        </p:spPr>
        <p:txBody>
          <a:bodyPr/>
          <a:lstStyle/>
          <a:p>
            <a:pPr algn="r"/>
            <a:r>
              <a:rPr lang="nl-BE" dirty="0" err="1"/>
              <a:t>Une</a:t>
            </a:r>
            <a:r>
              <a:rPr lang="nl-BE" dirty="0"/>
              <a:t> grande marge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2</a:t>
            </a:fld>
            <a:endParaRPr lang="nl-BE" dirty="0"/>
          </a:p>
        </p:txBody>
      </p:sp>
      <p:pic>
        <p:nvPicPr>
          <p:cNvPr id="4" name="Graphic 3" descr="Ethernet">
            <a:extLst>
              <a:ext uri="{FF2B5EF4-FFF2-40B4-BE49-F238E27FC236}">
                <a16:creationId xmlns:a16="http://schemas.microsoft.com/office/drawing/2014/main" id="{7EAADB2F-E70C-4229-A003-55DE10770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2265" y="188640"/>
            <a:ext cx="3053788" cy="305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7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8750B-AC9D-4615-9829-99B7CDE3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Taux</a:t>
            </a:r>
            <a:r>
              <a:rPr lang="nl-BE" dirty="0"/>
              <a:t> </a:t>
            </a:r>
            <a:r>
              <a:rPr lang="nl-BE" dirty="0" err="1"/>
              <a:t>d’emploi</a:t>
            </a:r>
            <a:r>
              <a:rPr lang="nl-BE" dirty="0"/>
              <a:t> par </a:t>
            </a:r>
            <a:r>
              <a:rPr lang="nl-BE" dirty="0" err="1"/>
              <a:t>nationalité</a:t>
            </a:r>
            <a:r>
              <a:rPr lang="nl-BE" dirty="0"/>
              <a:t> (EFT)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EC6BC0-5F03-47CB-9457-4D39655C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3</a:t>
            </a:fld>
            <a:endParaRPr lang="nl-BE" dirty="0"/>
          </a:p>
        </p:txBody>
      </p:sp>
      <p:pic>
        <p:nvPicPr>
          <p:cNvPr id="6" name="Image 1">
            <a:extLst>
              <a:ext uri="{FF2B5EF4-FFF2-40B4-BE49-F238E27FC236}">
                <a16:creationId xmlns:a16="http://schemas.microsoft.com/office/drawing/2014/main" id="{3F646F1F-1CFE-4073-B268-6851B18C3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98448"/>
            <a:ext cx="8317849" cy="504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6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44AE27-3419-4FB0-9625-A8D2F3CC1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Comment</a:t>
            </a:r>
            <a:r>
              <a:rPr lang="nl-BE" dirty="0"/>
              <a:t> </a:t>
            </a:r>
            <a:r>
              <a:rPr lang="nl-BE" dirty="0" err="1"/>
              <a:t>atteindre</a:t>
            </a:r>
            <a:r>
              <a:rPr lang="nl-BE" dirty="0"/>
              <a:t> les 80% 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1A1E69-647A-4BA9-B348-63A03098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4</a:t>
            </a:fld>
            <a:endParaRPr lang="nl-BE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437E948-E9BC-4A37-A813-F9118FD61A9C}"/>
              </a:ext>
            </a:extLst>
          </p:cNvPr>
          <p:cNvSpPr/>
          <p:nvPr/>
        </p:nvSpPr>
        <p:spPr>
          <a:xfrm>
            <a:off x="411584" y="3191476"/>
            <a:ext cx="4101354" cy="1751104"/>
          </a:xfrm>
          <a:prstGeom prst="rect">
            <a:avLst/>
          </a:prstGeom>
          <a:solidFill>
            <a:schemeClr val="accent5">
              <a:lumMod val="20000"/>
              <a:lumOff val="80000"/>
              <a:alpha val="6980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315C2296-7C8E-4A5E-A724-83AA89BBF1C9}"/>
              </a:ext>
            </a:extLst>
          </p:cNvPr>
          <p:cNvSpPr/>
          <p:nvPr/>
        </p:nvSpPr>
        <p:spPr>
          <a:xfrm>
            <a:off x="523644" y="3627149"/>
            <a:ext cx="1111623" cy="9562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44,2%</a:t>
            </a:r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574E0D29-700D-4523-AEA6-0AC9BCF86D53}"/>
              </a:ext>
            </a:extLst>
          </p:cNvPr>
          <p:cNvSpPr/>
          <p:nvPr/>
        </p:nvSpPr>
        <p:spPr>
          <a:xfrm>
            <a:off x="1851706" y="3956462"/>
            <a:ext cx="1147482" cy="313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29A0F429-BDB2-46C0-B6F9-FFFD6146F7A3}"/>
              </a:ext>
            </a:extLst>
          </p:cNvPr>
          <p:cNvSpPr/>
          <p:nvPr/>
        </p:nvSpPr>
        <p:spPr>
          <a:xfrm>
            <a:off x="3168233" y="3627149"/>
            <a:ext cx="1111623" cy="9562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58,3%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2E54A0D-7B20-4854-B8C6-571D36F86C30}"/>
              </a:ext>
            </a:extLst>
          </p:cNvPr>
          <p:cNvSpPr txBox="1"/>
          <p:nvPr/>
        </p:nvSpPr>
        <p:spPr>
          <a:xfrm>
            <a:off x="1922138" y="415995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Non UE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719C9A67-BE6B-436E-B437-16872259D91C}"/>
              </a:ext>
            </a:extLst>
          </p:cNvPr>
          <p:cNvSpPr txBox="1"/>
          <p:nvPr/>
        </p:nvSpPr>
        <p:spPr>
          <a:xfrm>
            <a:off x="1537007" y="2597314"/>
            <a:ext cx="1850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 err="1">
                <a:solidFill>
                  <a:schemeClr val="accent1"/>
                </a:solidFill>
              </a:rPr>
              <a:t>Nationalité</a:t>
            </a:r>
            <a:endParaRPr lang="nl-BE" b="1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B669B2EB-79FE-4509-9056-C09A854126B8}"/>
              </a:ext>
            </a:extLst>
          </p:cNvPr>
          <p:cNvSpPr/>
          <p:nvPr/>
        </p:nvSpPr>
        <p:spPr>
          <a:xfrm>
            <a:off x="4872663" y="1761892"/>
            <a:ext cx="4101354" cy="4805082"/>
          </a:xfrm>
          <a:prstGeom prst="rect">
            <a:avLst/>
          </a:prstGeom>
          <a:solidFill>
            <a:schemeClr val="accent6">
              <a:lumMod val="20000"/>
              <a:lumOff val="80000"/>
              <a:alpha val="6980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CDAEEEE7-93DD-4ACE-BCD8-5AE238C93DE5}"/>
              </a:ext>
            </a:extLst>
          </p:cNvPr>
          <p:cNvSpPr/>
          <p:nvPr/>
        </p:nvSpPr>
        <p:spPr>
          <a:xfrm>
            <a:off x="5014994" y="2429049"/>
            <a:ext cx="1111623" cy="9562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53,7%</a:t>
            </a:r>
          </a:p>
        </p:txBody>
      </p:sp>
      <p:sp>
        <p:nvSpPr>
          <p:cNvPr id="15" name="Pijl: rechts 14">
            <a:extLst>
              <a:ext uri="{FF2B5EF4-FFF2-40B4-BE49-F238E27FC236}">
                <a16:creationId xmlns:a16="http://schemas.microsoft.com/office/drawing/2014/main" id="{A9F59E09-0ABE-4B4E-8664-CE5B8B1CDC4C}"/>
              </a:ext>
            </a:extLst>
          </p:cNvPr>
          <p:cNvSpPr/>
          <p:nvPr/>
        </p:nvSpPr>
        <p:spPr>
          <a:xfrm>
            <a:off x="6319660" y="2702042"/>
            <a:ext cx="1147482" cy="31376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EA70ADBF-FFAD-4CE5-BDD8-D1C5402E8412}"/>
              </a:ext>
            </a:extLst>
          </p:cNvPr>
          <p:cNvSpPr/>
          <p:nvPr/>
        </p:nvSpPr>
        <p:spPr>
          <a:xfrm>
            <a:off x="7659583" y="2408432"/>
            <a:ext cx="1111623" cy="9562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66,8%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80117E9-63A3-4DE1-991C-CC410D987D04}"/>
              </a:ext>
            </a:extLst>
          </p:cNvPr>
          <p:cNvSpPr txBox="1"/>
          <p:nvPr/>
        </p:nvSpPr>
        <p:spPr>
          <a:xfrm>
            <a:off x="6225847" y="2985361"/>
            <a:ext cx="133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Candidat</a:t>
            </a:r>
            <a:r>
              <a:rPr lang="nl-BE" dirty="0"/>
              <a:t> UE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03C699D-126B-468A-8260-0FA4EA1D36BD}"/>
              </a:ext>
            </a:extLst>
          </p:cNvPr>
          <p:cNvSpPr txBox="1"/>
          <p:nvPr/>
        </p:nvSpPr>
        <p:spPr>
          <a:xfrm>
            <a:off x="6227948" y="1210614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>
                <a:solidFill>
                  <a:schemeClr val="accent1"/>
                </a:solidFill>
              </a:rPr>
              <a:t>Origine</a:t>
            </a:r>
            <a:endParaRPr lang="nl-BE" b="1" dirty="0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C9571E63-4A8D-48E7-BB5E-628DBA65FAB4}"/>
              </a:ext>
            </a:extLst>
          </p:cNvPr>
          <p:cNvSpPr/>
          <p:nvPr/>
        </p:nvSpPr>
        <p:spPr>
          <a:xfrm>
            <a:off x="5014994" y="3445786"/>
            <a:ext cx="1111623" cy="9562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50,5%</a:t>
            </a:r>
          </a:p>
        </p:txBody>
      </p:sp>
      <p:sp>
        <p:nvSpPr>
          <p:cNvPr id="21" name="Pijl: rechts 20">
            <a:extLst>
              <a:ext uri="{FF2B5EF4-FFF2-40B4-BE49-F238E27FC236}">
                <a16:creationId xmlns:a16="http://schemas.microsoft.com/office/drawing/2014/main" id="{FFF4452D-2D6E-4681-A1ED-843C6F652AB6}"/>
              </a:ext>
            </a:extLst>
          </p:cNvPr>
          <p:cNvSpPr/>
          <p:nvPr/>
        </p:nvSpPr>
        <p:spPr>
          <a:xfrm>
            <a:off x="6319660" y="3753264"/>
            <a:ext cx="1147482" cy="31376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07D88334-B05D-4A1B-BAB5-460CB5403105}"/>
              </a:ext>
            </a:extLst>
          </p:cNvPr>
          <p:cNvSpPr/>
          <p:nvPr/>
        </p:nvSpPr>
        <p:spPr>
          <a:xfrm>
            <a:off x="7659583" y="3432041"/>
            <a:ext cx="1111623" cy="9562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65,2%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4779602-8690-403D-8E9C-905FDEEB2408}"/>
              </a:ext>
            </a:extLst>
          </p:cNvPr>
          <p:cNvSpPr txBox="1"/>
          <p:nvPr/>
        </p:nvSpPr>
        <p:spPr>
          <a:xfrm>
            <a:off x="6374573" y="4008150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Maghreb</a:t>
            </a:r>
            <a:endParaRPr lang="nl-BE" dirty="0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88FE0F9A-3AD2-493C-AFB7-517E766EA23B}"/>
              </a:ext>
            </a:extLst>
          </p:cNvPr>
          <p:cNvSpPr/>
          <p:nvPr/>
        </p:nvSpPr>
        <p:spPr>
          <a:xfrm>
            <a:off x="5014994" y="5479259"/>
            <a:ext cx="1111623" cy="9562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52,0%</a:t>
            </a:r>
          </a:p>
        </p:txBody>
      </p:sp>
      <p:sp>
        <p:nvSpPr>
          <p:cNvPr id="25" name="Pijl: rechts 24">
            <a:extLst>
              <a:ext uri="{FF2B5EF4-FFF2-40B4-BE49-F238E27FC236}">
                <a16:creationId xmlns:a16="http://schemas.microsoft.com/office/drawing/2014/main" id="{E9938D91-A912-4E16-9B80-0C3B39FD44EE}"/>
              </a:ext>
            </a:extLst>
          </p:cNvPr>
          <p:cNvSpPr/>
          <p:nvPr/>
        </p:nvSpPr>
        <p:spPr>
          <a:xfrm>
            <a:off x="6319660" y="5808572"/>
            <a:ext cx="1147482" cy="31376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4CD88E79-C7DE-494E-B02A-2EDE7826A2C4}"/>
              </a:ext>
            </a:extLst>
          </p:cNvPr>
          <p:cNvSpPr/>
          <p:nvPr/>
        </p:nvSpPr>
        <p:spPr>
          <a:xfrm>
            <a:off x="7659583" y="5479259"/>
            <a:ext cx="1111623" cy="9562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66,0%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502FE11-AF9F-43C7-B7FD-EC351995FB20}"/>
              </a:ext>
            </a:extLst>
          </p:cNvPr>
          <p:cNvSpPr txBox="1"/>
          <p:nvPr/>
        </p:nvSpPr>
        <p:spPr>
          <a:xfrm>
            <a:off x="6308914" y="6088471"/>
            <a:ext cx="116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SubSahara</a:t>
            </a:r>
            <a:endParaRPr lang="nl-BE" dirty="0"/>
          </a:p>
        </p:txBody>
      </p:sp>
      <p:sp>
        <p:nvSpPr>
          <p:cNvPr id="28" name="Ovaal 27">
            <a:extLst>
              <a:ext uri="{FF2B5EF4-FFF2-40B4-BE49-F238E27FC236}">
                <a16:creationId xmlns:a16="http://schemas.microsoft.com/office/drawing/2014/main" id="{6E4E0B74-9EEF-4C5A-938C-7560ADFCE27E}"/>
              </a:ext>
            </a:extLst>
          </p:cNvPr>
          <p:cNvSpPr/>
          <p:nvPr/>
        </p:nvSpPr>
        <p:spPr>
          <a:xfrm>
            <a:off x="5014994" y="4462523"/>
            <a:ext cx="1111623" cy="9562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54,1%</a:t>
            </a:r>
          </a:p>
        </p:txBody>
      </p:sp>
      <p:sp>
        <p:nvSpPr>
          <p:cNvPr id="29" name="Pijl: rechts 28">
            <a:extLst>
              <a:ext uri="{FF2B5EF4-FFF2-40B4-BE49-F238E27FC236}">
                <a16:creationId xmlns:a16="http://schemas.microsoft.com/office/drawing/2014/main" id="{D39CEDCB-146F-4E1F-B273-8FB7972B0B43}"/>
              </a:ext>
            </a:extLst>
          </p:cNvPr>
          <p:cNvSpPr/>
          <p:nvPr/>
        </p:nvSpPr>
        <p:spPr>
          <a:xfrm>
            <a:off x="6319660" y="4788995"/>
            <a:ext cx="1147482" cy="31376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Ovaal 29">
            <a:extLst>
              <a:ext uri="{FF2B5EF4-FFF2-40B4-BE49-F238E27FC236}">
                <a16:creationId xmlns:a16="http://schemas.microsoft.com/office/drawing/2014/main" id="{2FDE6658-F0D2-4C6F-8A9E-8763AE4E464B}"/>
              </a:ext>
            </a:extLst>
          </p:cNvPr>
          <p:cNvSpPr/>
          <p:nvPr/>
        </p:nvSpPr>
        <p:spPr>
          <a:xfrm>
            <a:off x="7659583" y="4455650"/>
            <a:ext cx="1111623" cy="95623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67,1%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BECC6970-35A8-49DD-B087-60041B464849}"/>
              </a:ext>
            </a:extLst>
          </p:cNvPr>
          <p:cNvSpPr txBox="1"/>
          <p:nvPr/>
        </p:nvSpPr>
        <p:spPr>
          <a:xfrm>
            <a:off x="6293205" y="5061192"/>
            <a:ext cx="1200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Autres</a:t>
            </a:r>
            <a:r>
              <a:rPr lang="nl-BE" dirty="0"/>
              <a:t> </a:t>
            </a:r>
            <a:r>
              <a:rPr lang="nl-BE" dirty="0" err="1"/>
              <a:t>Eur</a:t>
            </a:r>
            <a:r>
              <a:rPr lang="nl-BE" dirty="0"/>
              <a:t>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1B3B55E4-1CC1-4574-BF56-FAD257955344}"/>
              </a:ext>
            </a:extLst>
          </p:cNvPr>
          <p:cNvSpPr txBox="1"/>
          <p:nvPr/>
        </p:nvSpPr>
        <p:spPr>
          <a:xfrm>
            <a:off x="5244434" y="199921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2019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F7C47FE5-2D5B-4299-B854-D18533EBDDF9}"/>
              </a:ext>
            </a:extLst>
          </p:cNvPr>
          <p:cNvSpPr txBox="1"/>
          <p:nvPr/>
        </p:nvSpPr>
        <p:spPr>
          <a:xfrm>
            <a:off x="3417283" y="326750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2030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AF547127-24A8-423A-95D2-133646AC3114}"/>
              </a:ext>
            </a:extLst>
          </p:cNvPr>
          <p:cNvSpPr txBox="1"/>
          <p:nvPr/>
        </p:nvSpPr>
        <p:spPr>
          <a:xfrm>
            <a:off x="753083" y="32177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2019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6BEACB4-CE73-4142-92B7-6C6B82DD27DD}"/>
              </a:ext>
            </a:extLst>
          </p:cNvPr>
          <p:cNvSpPr txBox="1"/>
          <p:nvPr/>
        </p:nvSpPr>
        <p:spPr>
          <a:xfrm>
            <a:off x="7889023" y="197172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2030</a:t>
            </a:r>
          </a:p>
        </p:txBody>
      </p:sp>
    </p:spTree>
    <p:extLst>
      <p:ext uri="{BB962C8B-B14F-4D97-AF65-F5344CB8AC3E}">
        <p14:creationId xmlns:p14="http://schemas.microsoft.com/office/powerpoint/2010/main" val="2290658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29600" cy="1143000"/>
          </a:xfrm>
        </p:spPr>
        <p:txBody>
          <a:bodyPr/>
          <a:lstStyle/>
          <a:p>
            <a:pPr algn="r"/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évolution</a:t>
            </a:r>
            <a:r>
              <a:rPr lang="nl-BE" dirty="0"/>
              <a:t> lente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5</a:t>
            </a:fld>
            <a:endParaRPr lang="nl-BE" dirty="0"/>
          </a:p>
        </p:txBody>
      </p:sp>
      <p:pic>
        <p:nvPicPr>
          <p:cNvPr id="5" name="Graphic 4" descr="Opwaartse trend">
            <a:extLst>
              <a:ext uri="{FF2B5EF4-FFF2-40B4-BE49-F238E27FC236}">
                <a16:creationId xmlns:a16="http://schemas.microsoft.com/office/drawing/2014/main" id="{D49F16DA-AD2F-4998-8103-6271E7D08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7544" y="908720"/>
            <a:ext cx="2336156" cy="23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1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F17C02-B1EB-48DD-9609-A0F1827CA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E1F0-A583-C641-8E2E-1F4AE81B3FD8}" type="slidenum">
              <a:rPr lang="en-BE" smtClean="0"/>
              <a:pPr/>
              <a:t>6</a:t>
            </a:fld>
            <a:endParaRPr lang="en-BE"/>
          </a:p>
        </p:txBody>
      </p:sp>
      <p:sp>
        <p:nvSpPr>
          <p:cNvPr id="5" name="Tijdelijke aanduiding voor inhoud 1">
            <a:extLst>
              <a:ext uri="{FF2B5EF4-FFF2-40B4-BE49-F238E27FC236}">
                <a16:creationId xmlns:a16="http://schemas.microsoft.com/office/drawing/2014/main" id="{588A545E-F793-4D79-9DB2-DDDC20D1913A}"/>
              </a:ext>
            </a:extLst>
          </p:cNvPr>
          <p:cNvSpPr txBox="1">
            <a:spLocks/>
          </p:cNvSpPr>
          <p:nvPr/>
        </p:nvSpPr>
        <p:spPr>
          <a:xfrm>
            <a:off x="527677" y="1957183"/>
            <a:ext cx="8162254" cy="31377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err="1">
                <a:solidFill>
                  <a:srgbClr val="0079CC"/>
                </a:solidFill>
              </a:rPr>
              <a:t>Glissement</a:t>
            </a:r>
            <a:r>
              <a:rPr lang="nl-BE" dirty="0">
                <a:solidFill>
                  <a:srgbClr val="0079CC"/>
                </a:solidFill>
              </a:rPr>
              <a:t> </a:t>
            </a:r>
            <a:r>
              <a:rPr lang="nl-BE" dirty="0" err="1">
                <a:solidFill>
                  <a:srgbClr val="0079CC"/>
                </a:solidFill>
              </a:rPr>
              <a:t>entre</a:t>
            </a:r>
            <a:r>
              <a:rPr lang="nl-BE" dirty="0">
                <a:solidFill>
                  <a:srgbClr val="0079CC"/>
                </a:solidFill>
              </a:rPr>
              <a:t> </a:t>
            </a:r>
            <a:r>
              <a:rPr lang="nl-BE" dirty="0" err="1">
                <a:solidFill>
                  <a:srgbClr val="0079CC"/>
                </a:solidFill>
              </a:rPr>
              <a:t>secteurs</a:t>
            </a:r>
            <a:endParaRPr lang="nl-BE" dirty="0">
              <a:solidFill>
                <a:srgbClr val="0079CC"/>
              </a:solidFill>
            </a:endParaRPr>
          </a:p>
          <a:p>
            <a:r>
              <a:rPr lang="nl-BE" dirty="0">
                <a:solidFill>
                  <a:srgbClr val="0079CC"/>
                </a:solidFill>
              </a:rPr>
              <a:t>Impact </a:t>
            </a:r>
            <a:r>
              <a:rPr lang="nl-BE" dirty="0" err="1">
                <a:solidFill>
                  <a:srgbClr val="0079CC"/>
                </a:solidFill>
              </a:rPr>
              <a:t>limité</a:t>
            </a:r>
            <a:r>
              <a:rPr lang="nl-BE" dirty="0">
                <a:solidFill>
                  <a:srgbClr val="0079CC"/>
                </a:solidFill>
              </a:rPr>
              <a:t> de la </a:t>
            </a:r>
            <a:r>
              <a:rPr lang="nl-BE" dirty="0" err="1">
                <a:solidFill>
                  <a:srgbClr val="0079CC"/>
                </a:solidFill>
              </a:rPr>
              <a:t>Covid</a:t>
            </a:r>
            <a:endParaRPr lang="nl-BE" dirty="0">
              <a:solidFill>
                <a:srgbClr val="0079CC"/>
              </a:solidFill>
            </a:endParaRPr>
          </a:p>
          <a:p>
            <a:r>
              <a:rPr lang="fr-BE" dirty="0">
                <a:solidFill>
                  <a:srgbClr val="0079CC"/>
                </a:solidFill>
              </a:rPr>
              <a:t>Les pénuries offrent des opportunités</a:t>
            </a:r>
            <a:endParaRPr lang="nl-BE" dirty="0">
              <a:solidFill>
                <a:srgbClr val="0079CC"/>
              </a:solidFill>
            </a:endParaRPr>
          </a:p>
          <a:p>
            <a:pPr marL="0" indent="0">
              <a:buNone/>
            </a:pPr>
            <a:r>
              <a:rPr lang="nl-BE" sz="4000" b="1" dirty="0">
                <a:solidFill>
                  <a:srgbClr val="B71369"/>
                </a:solidFill>
              </a:rPr>
              <a:t>MAIS</a:t>
            </a:r>
            <a:endParaRPr lang="nl-BE" b="1" dirty="0">
              <a:solidFill>
                <a:srgbClr val="B71369"/>
              </a:solidFill>
            </a:endParaRPr>
          </a:p>
          <a:p>
            <a:r>
              <a:rPr lang="nl-BE" dirty="0">
                <a:solidFill>
                  <a:srgbClr val="0079CC"/>
                </a:solidFill>
              </a:rPr>
              <a:t>Des </a:t>
            </a:r>
            <a:r>
              <a:rPr lang="nl-BE" dirty="0" err="1">
                <a:solidFill>
                  <a:srgbClr val="0079CC"/>
                </a:solidFill>
              </a:rPr>
              <a:t>emplois</a:t>
            </a:r>
            <a:r>
              <a:rPr lang="nl-BE" dirty="0">
                <a:solidFill>
                  <a:srgbClr val="0079CC"/>
                </a:solidFill>
              </a:rPr>
              <a:t> </a:t>
            </a:r>
            <a:r>
              <a:rPr lang="nl-BE" dirty="0" err="1">
                <a:solidFill>
                  <a:srgbClr val="0079CC"/>
                </a:solidFill>
              </a:rPr>
              <a:t>moins</a:t>
            </a:r>
            <a:r>
              <a:rPr lang="nl-BE" dirty="0">
                <a:solidFill>
                  <a:srgbClr val="0079CC"/>
                </a:solidFill>
              </a:rPr>
              <a:t> </a:t>
            </a:r>
            <a:r>
              <a:rPr lang="nl-BE" dirty="0" err="1">
                <a:solidFill>
                  <a:srgbClr val="0079CC"/>
                </a:solidFill>
              </a:rPr>
              <a:t>stables</a:t>
            </a:r>
            <a:endParaRPr lang="nl-BE" dirty="0">
              <a:solidFill>
                <a:srgbClr val="0079CC"/>
              </a:solidFill>
            </a:endParaRPr>
          </a:p>
          <a:p>
            <a:r>
              <a:rPr lang="fr-BE" dirty="0">
                <a:solidFill>
                  <a:srgbClr val="0079CC"/>
                </a:solidFill>
              </a:rPr>
              <a:t>Une évolution lente et fragile</a:t>
            </a:r>
            <a:endParaRPr lang="nl-BE" sz="2400" dirty="0">
              <a:solidFill>
                <a:srgbClr val="0079CC"/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A300FEE-D4B7-470A-9645-40D33BEF9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BE" dirty="0"/>
              <a:t>Des pas en </a:t>
            </a:r>
            <a:r>
              <a:rPr lang="nl-BE" dirty="0" err="1"/>
              <a:t>avant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5251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29600" cy="1143000"/>
          </a:xfrm>
        </p:spPr>
        <p:txBody>
          <a:bodyPr/>
          <a:lstStyle/>
          <a:p>
            <a:pPr algn="r"/>
            <a:r>
              <a:rPr lang="nl-BE" dirty="0" err="1"/>
              <a:t>Défis</a:t>
            </a:r>
            <a:r>
              <a:rPr lang="nl-BE" dirty="0"/>
              <a:t> </a:t>
            </a:r>
            <a:r>
              <a:rPr lang="nl-BE" dirty="0" err="1"/>
              <a:t>structurels</a:t>
            </a:r>
            <a:endParaRPr lang="nl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30BC-8F7F-4BA7-8123-083F8CBB8192}" type="slidenum">
              <a:rPr lang="nl-BE" smtClean="0"/>
              <a:t>7</a:t>
            </a:fld>
            <a:endParaRPr lang="nl-BE" dirty="0"/>
          </a:p>
        </p:txBody>
      </p:sp>
      <p:pic>
        <p:nvPicPr>
          <p:cNvPr id="6" name="Graphic 5" descr="Werkstroom">
            <a:extLst>
              <a:ext uri="{FF2B5EF4-FFF2-40B4-BE49-F238E27FC236}">
                <a16:creationId xmlns:a16="http://schemas.microsoft.com/office/drawing/2014/main" id="{4902495D-AFC6-41CD-B61B-92CB4D417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7544" y="701824"/>
            <a:ext cx="2405604" cy="240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8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F17C02-B1EB-48DD-9609-A0F1827CA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E1F0-A583-C641-8E2E-1F4AE81B3FD8}" type="slidenum">
              <a:rPr lang="en-BE" smtClean="0"/>
              <a:pPr/>
              <a:t>8</a:t>
            </a:fld>
            <a:endParaRPr lang="en-BE"/>
          </a:p>
        </p:txBody>
      </p:sp>
      <p:sp>
        <p:nvSpPr>
          <p:cNvPr id="10" name="Tijdelijke aanduiding voor inhoud 1">
            <a:extLst>
              <a:ext uri="{FF2B5EF4-FFF2-40B4-BE49-F238E27FC236}">
                <a16:creationId xmlns:a16="http://schemas.microsoft.com/office/drawing/2014/main" id="{EFAC4FCB-22BD-4924-9748-38B48CBCE7DD}"/>
              </a:ext>
            </a:extLst>
          </p:cNvPr>
          <p:cNvSpPr txBox="1">
            <a:spLocks/>
          </p:cNvSpPr>
          <p:nvPr/>
        </p:nvSpPr>
        <p:spPr>
          <a:xfrm>
            <a:off x="628650" y="2002347"/>
            <a:ext cx="7991038" cy="30521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err="1">
                <a:solidFill>
                  <a:srgbClr val="0079CC"/>
                </a:solidFill>
              </a:rPr>
              <a:t>Segments</a:t>
            </a:r>
            <a:r>
              <a:rPr lang="nl-BE" dirty="0">
                <a:solidFill>
                  <a:srgbClr val="0079CC"/>
                </a:solidFill>
              </a:rPr>
              <a:t> primaire et secondaire</a:t>
            </a:r>
          </a:p>
          <a:p>
            <a:r>
              <a:rPr lang="nl-BE" dirty="0" err="1">
                <a:solidFill>
                  <a:srgbClr val="0079CC"/>
                </a:solidFill>
              </a:rPr>
              <a:t>Transitions</a:t>
            </a:r>
            <a:r>
              <a:rPr lang="nl-BE" dirty="0">
                <a:solidFill>
                  <a:srgbClr val="0079CC"/>
                </a:solidFill>
              </a:rPr>
              <a:t> </a:t>
            </a:r>
            <a:r>
              <a:rPr lang="nl-BE" dirty="0" err="1">
                <a:solidFill>
                  <a:srgbClr val="0079CC"/>
                </a:solidFill>
              </a:rPr>
              <a:t>difficiles</a:t>
            </a:r>
            <a:r>
              <a:rPr lang="nl-BE" dirty="0">
                <a:solidFill>
                  <a:srgbClr val="0079CC"/>
                </a:solidFill>
              </a:rPr>
              <a:t> (</a:t>
            </a:r>
            <a:r>
              <a:rPr lang="nl-BE" dirty="0" err="1">
                <a:solidFill>
                  <a:srgbClr val="0079CC"/>
                </a:solidFill>
              </a:rPr>
              <a:t>mobilité</a:t>
            </a:r>
            <a:r>
              <a:rPr lang="nl-BE" dirty="0">
                <a:solidFill>
                  <a:srgbClr val="0079CC"/>
                </a:solidFill>
              </a:rPr>
              <a:t> </a:t>
            </a:r>
            <a:r>
              <a:rPr lang="nl-BE" dirty="0" err="1">
                <a:solidFill>
                  <a:srgbClr val="0079CC"/>
                </a:solidFill>
              </a:rPr>
              <a:t>réduite</a:t>
            </a:r>
            <a:r>
              <a:rPr lang="nl-BE" dirty="0">
                <a:solidFill>
                  <a:srgbClr val="0079CC"/>
                </a:solidFill>
              </a:rPr>
              <a:t>)</a:t>
            </a:r>
          </a:p>
          <a:p>
            <a:r>
              <a:rPr lang="fr-BE" dirty="0">
                <a:solidFill>
                  <a:srgbClr val="0079CC"/>
                </a:solidFill>
              </a:rPr>
              <a:t>Les tremplins ne fonctionnent pas de la même manière pour tout le monde</a:t>
            </a:r>
          </a:p>
          <a:p>
            <a:r>
              <a:rPr lang="nl-BE" dirty="0">
                <a:solidFill>
                  <a:srgbClr val="0079CC"/>
                </a:solidFill>
              </a:rPr>
              <a:t>ETHNOSTRATIFICATION</a:t>
            </a:r>
          </a:p>
          <a:p>
            <a:r>
              <a:rPr lang="fr-BE" dirty="0">
                <a:solidFill>
                  <a:srgbClr val="0079CC"/>
                </a:solidFill>
              </a:rPr>
              <a:t>Pas d'égalité des chances, même à diplôme égal</a:t>
            </a:r>
            <a:endParaRPr lang="nl-BE" dirty="0">
              <a:solidFill>
                <a:srgbClr val="0079CC"/>
              </a:solidFill>
            </a:endParaRP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11803300-3026-4F63-8412-682859D6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088" y="77990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BE" sz="4900" dirty="0" err="1"/>
              <a:t>Segmentation</a:t>
            </a:r>
            <a:r>
              <a:rPr lang="nl-BE" sz="4900" dirty="0"/>
              <a:t> et </a:t>
            </a:r>
            <a:r>
              <a:rPr lang="nl-BE" sz="4900" dirty="0" err="1"/>
              <a:t>ethnostratification</a:t>
            </a:r>
            <a:br>
              <a:rPr lang="nl-BE" dirty="0">
                <a:solidFill>
                  <a:srgbClr val="0EBAA8"/>
                </a:solidFill>
              </a:rPr>
            </a:br>
            <a:endParaRPr lang="fr-BE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471703E-06D0-4DA9-B503-B15158E47C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9743707"/>
              </p:ext>
            </p:extLst>
          </p:nvPr>
        </p:nvGraphicFramePr>
        <p:xfrm>
          <a:off x="3684690" y="5133905"/>
          <a:ext cx="2133600" cy="1222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583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F17C02-B1EB-48DD-9609-A0F1827CA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E1F0-A583-C641-8E2E-1F4AE81B3FD8}" type="slidenum">
              <a:rPr lang="en-BE" smtClean="0"/>
              <a:pPr/>
              <a:t>9</a:t>
            </a:fld>
            <a:endParaRPr lang="en-BE"/>
          </a:p>
        </p:txBody>
      </p:sp>
      <p:sp>
        <p:nvSpPr>
          <p:cNvPr id="9" name="Tijdelijke aanduiding voor inhoud 1">
            <a:extLst>
              <a:ext uri="{FF2B5EF4-FFF2-40B4-BE49-F238E27FC236}">
                <a16:creationId xmlns:a16="http://schemas.microsoft.com/office/drawing/2014/main" id="{5A1CD627-87EA-4D41-BC9E-948964CC4A34}"/>
              </a:ext>
            </a:extLst>
          </p:cNvPr>
          <p:cNvSpPr txBox="1">
            <a:spLocks/>
          </p:cNvSpPr>
          <p:nvPr/>
        </p:nvSpPr>
        <p:spPr>
          <a:xfrm>
            <a:off x="628650" y="1926846"/>
            <a:ext cx="8061281" cy="31015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err="1">
                <a:solidFill>
                  <a:srgbClr val="0079CC"/>
                </a:solidFill>
              </a:rPr>
              <a:t>Seuils</a:t>
            </a:r>
            <a:r>
              <a:rPr lang="nl-BE" dirty="0">
                <a:solidFill>
                  <a:srgbClr val="0079CC"/>
                </a:solidFill>
              </a:rPr>
              <a:t> liés à </a:t>
            </a:r>
            <a:r>
              <a:rPr lang="nl-BE" dirty="0" err="1">
                <a:solidFill>
                  <a:srgbClr val="0079CC"/>
                </a:solidFill>
              </a:rPr>
              <a:t>l’offre</a:t>
            </a:r>
            <a:endParaRPr lang="nl-BE" dirty="0">
              <a:solidFill>
                <a:srgbClr val="0079CC"/>
              </a:solidFill>
            </a:endParaRPr>
          </a:p>
          <a:p>
            <a:r>
              <a:rPr lang="nl-BE" dirty="0" err="1">
                <a:solidFill>
                  <a:srgbClr val="0079CC"/>
                </a:solidFill>
              </a:rPr>
              <a:t>Seuils</a:t>
            </a:r>
            <a:r>
              <a:rPr lang="nl-BE" dirty="0">
                <a:solidFill>
                  <a:srgbClr val="0079CC"/>
                </a:solidFill>
              </a:rPr>
              <a:t> liés à la </a:t>
            </a:r>
            <a:r>
              <a:rPr lang="nl-BE" dirty="0" err="1">
                <a:solidFill>
                  <a:srgbClr val="0079CC"/>
                </a:solidFill>
              </a:rPr>
              <a:t>demande</a:t>
            </a:r>
            <a:endParaRPr lang="nl-BE" dirty="0">
              <a:solidFill>
                <a:srgbClr val="0079CC"/>
              </a:solidFill>
            </a:endParaRPr>
          </a:p>
          <a:p>
            <a:r>
              <a:rPr lang="nl-BE" dirty="0" err="1">
                <a:solidFill>
                  <a:srgbClr val="0079CC"/>
                </a:solidFill>
              </a:rPr>
              <a:t>Discrimination</a:t>
            </a:r>
            <a:r>
              <a:rPr lang="nl-BE" dirty="0">
                <a:solidFill>
                  <a:srgbClr val="0079CC"/>
                </a:solidFill>
              </a:rPr>
              <a:t> : </a:t>
            </a:r>
          </a:p>
          <a:p>
            <a:pPr lvl="1"/>
            <a:r>
              <a:rPr lang="nl-BE" sz="2800" dirty="0" err="1">
                <a:solidFill>
                  <a:srgbClr val="0079CC"/>
                </a:solidFill>
              </a:rPr>
              <a:t>Statistique</a:t>
            </a:r>
            <a:r>
              <a:rPr lang="nl-BE" sz="2800" dirty="0">
                <a:solidFill>
                  <a:srgbClr val="0079CC"/>
                </a:solidFill>
              </a:rPr>
              <a:t> / </a:t>
            </a:r>
            <a:r>
              <a:rPr lang="nl-BE" sz="2800" dirty="0" err="1">
                <a:solidFill>
                  <a:srgbClr val="0079CC"/>
                </a:solidFill>
              </a:rPr>
              <a:t>liée</a:t>
            </a:r>
            <a:r>
              <a:rPr lang="nl-BE" sz="2800" dirty="0">
                <a:solidFill>
                  <a:srgbClr val="0079CC"/>
                </a:solidFill>
              </a:rPr>
              <a:t> </a:t>
            </a:r>
            <a:r>
              <a:rPr lang="nl-BE" sz="2800" dirty="0" err="1">
                <a:solidFill>
                  <a:srgbClr val="0079CC"/>
                </a:solidFill>
              </a:rPr>
              <a:t>aux</a:t>
            </a:r>
            <a:r>
              <a:rPr lang="nl-BE" sz="2800" dirty="0">
                <a:solidFill>
                  <a:srgbClr val="0079CC"/>
                </a:solidFill>
              </a:rPr>
              <a:t> </a:t>
            </a:r>
            <a:r>
              <a:rPr lang="nl-BE" sz="2800" dirty="0" err="1">
                <a:solidFill>
                  <a:srgbClr val="0079CC"/>
                </a:solidFill>
              </a:rPr>
              <a:t>préférences</a:t>
            </a:r>
            <a:r>
              <a:rPr lang="nl-BE" sz="2800" dirty="0">
                <a:solidFill>
                  <a:srgbClr val="0079CC"/>
                </a:solidFill>
              </a:rPr>
              <a:t> </a:t>
            </a:r>
          </a:p>
          <a:p>
            <a:pPr lvl="1"/>
            <a:r>
              <a:rPr lang="nl-BE" sz="2800" dirty="0">
                <a:solidFill>
                  <a:srgbClr val="0079CC"/>
                </a:solidFill>
              </a:rPr>
              <a:t>Directe / Indirecte</a:t>
            </a:r>
          </a:p>
          <a:p>
            <a:pPr lvl="1"/>
            <a:r>
              <a:rPr lang="nl-BE" sz="2800" dirty="0" err="1">
                <a:solidFill>
                  <a:srgbClr val="0079CC"/>
                </a:solidFill>
              </a:rPr>
              <a:t>Structurelle</a:t>
            </a:r>
            <a:r>
              <a:rPr lang="nl-BE" sz="2800" dirty="0">
                <a:solidFill>
                  <a:srgbClr val="0079CC"/>
                </a:solidFill>
              </a:rPr>
              <a:t> </a:t>
            </a:r>
          </a:p>
          <a:p>
            <a:pPr lvl="1"/>
            <a:r>
              <a:rPr lang="nl-BE" sz="2800" dirty="0" err="1">
                <a:solidFill>
                  <a:srgbClr val="0079CC"/>
                </a:solidFill>
              </a:rPr>
              <a:t>Intersectionnelle</a:t>
            </a:r>
            <a:endParaRPr lang="nl-BE" sz="2800" dirty="0">
              <a:solidFill>
                <a:srgbClr val="0079CC"/>
              </a:solidFill>
            </a:endParaRPr>
          </a:p>
          <a:p>
            <a:pPr marL="0" indent="0">
              <a:buNone/>
            </a:pPr>
            <a:endParaRPr lang="nl-BE" sz="2100" dirty="0">
              <a:solidFill>
                <a:srgbClr val="0EBAA8"/>
              </a:solidFill>
            </a:endParaRP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9CAEFE2D-0DF4-4DD9-B8F6-342D0226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490" y="59891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BE" sz="4900" dirty="0" err="1"/>
              <a:t>Seuils</a:t>
            </a:r>
            <a:r>
              <a:rPr lang="nl-BE" sz="4900" dirty="0"/>
              <a:t> et </a:t>
            </a:r>
            <a:r>
              <a:rPr lang="nl-BE" sz="4900" dirty="0" err="1"/>
              <a:t>discrimination</a:t>
            </a:r>
            <a:br>
              <a:rPr lang="nl-BE" dirty="0">
                <a:solidFill>
                  <a:srgbClr val="0EBAA8"/>
                </a:solidFill>
              </a:rPr>
            </a:br>
            <a:endParaRPr lang="fr-BE" dirty="0"/>
          </a:p>
        </p:txBody>
      </p:sp>
      <p:pic>
        <p:nvPicPr>
          <p:cNvPr id="3" name="Graphic 2" descr="3D-bril met effen opvulling">
            <a:extLst>
              <a:ext uri="{FF2B5EF4-FFF2-40B4-BE49-F238E27FC236}">
                <a16:creationId xmlns:a16="http://schemas.microsoft.com/office/drawing/2014/main" id="{17C13922-0BBA-4C9A-8422-96F1B60A1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5936" y="5136002"/>
            <a:ext cx="1706488" cy="170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902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b5883c-5c23-4272-addb-abc22166df92">
      <UserInfo>
        <DisplayName>Nathalie Delaleeuwe</DisplayName>
        <AccountId>145</AccountId>
        <AccountType/>
      </UserInfo>
      <UserInfo>
        <DisplayName>Anne Salmon</DisplayName>
        <AccountId>2288</AccountId>
        <AccountType/>
      </UserInfo>
      <UserInfo>
        <DisplayName>Annelies Decat</DisplayName>
        <AccountId>101</AccountId>
        <AccountType/>
      </UserInfo>
      <UserInfo>
        <DisplayName>Rachel Waerniers</DisplayName>
        <AccountId>1322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B9F883D889C44A8D5ADD3C5D2EAD3F" ma:contentTypeVersion="13" ma:contentTypeDescription="Create a new document." ma:contentTypeScope="" ma:versionID="d52ec4e2c1297b1413f728d8cd95dbc1">
  <xsd:schema xmlns:xsd="http://www.w3.org/2001/XMLSchema" xmlns:xs="http://www.w3.org/2001/XMLSchema" xmlns:p="http://schemas.microsoft.com/office/2006/metadata/properties" xmlns:ns2="dfdc63af-329f-4eb8-8328-98c986139c1c" xmlns:ns3="29b5883c-5c23-4272-addb-abc22166df92" targetNamespace="http://schemas.microsoft.com/office/2006/metadata/properties" ma:root="true" ma:fieldsID="d84cce58a1b521db2bd32bfd1bfd404d" ns2:_="" ns3:_="">
    <xsd:import namespace="dfdc63af-329f-4eb8-8328-98c986139c1c"/>
    <xsd:import namespace="29b5883c-5c23-4272-addb-abc22166df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dc63af-329f-4eb8-8328-98c986139c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5883c-5c23-4272-addb-abc22166d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840E05-2E8F-43CD-9169-D7D56257B7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D5CC0-CD0A-4ECC-8D71-11FFFF3A2D6F}">
  <ds:schemaRefs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29b5883c-5c23-4272-addb-abc22166df92"/>
    <ds:schemaRef ds:uri="dfdc63af-329f-4eb8-8328-98c986139c1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D527EC-60DD-4531-85A4-7B9C5C9E0F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dc63af-329f-4eb8-8328-98c986139c1c"/>
    <ds:schemaRef ds:uri="29b5883c-5c23-4272-addb-abc22166df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9114</TotalTime>
  <Words>262</Words>
  <Application>Microsoft Office PowerPoint</Application>
  <PresentationFormat>Diavoorstelling (4:3)</PresentationFormat>
  <Paragraphs>82</Paragraphs>
  <Slides>12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Monitoring  Socioéconomique    Mise en perspective</vt:lpstr>
      <vt:lpstr>Une grande marge</vt:lpstr>
      <vt:lpstr>Taux d’emploi par nationalité (EFT)</vt:lpstr>
      <vt:lpstr>Comment atteindre les 80% ?</vt:lpstr>
      <vt:lpstr>Une évolution lente</vt:lpstr>
      <vt:lpstr>Des pas en avant</vt:lpstr>
      <vt:lpstr>Défis structurels</vt:lpstr>
      <vt:lpstr>Segmentation et ethnostratification </vt:lpstr>
      <vt:lpstr>Seuils et discrimination </vt:lpstr>
      <vt:lpstr>Enseignement et  formation de réseaux</vt:lpstr>
      <vt:lpstr>Migration et détachement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VAES Virginie</dc:creator>
  <cp:lastModifiedBy>Tom Bevers (FOD Werkgelegenheid - SPF Emploi)</cp:lastModifiedBy>
  <cp:revision>623</cp:revision>
  <cp:lastPrinted>2020-03-04T09:01:56Z</cp:lastPrinted>
  <dcterms:created xsi:type="dcterms:W3CDTF">2013-08-12T13:42:19Z</dcterms:created>
  <dcterms:modified xsi:type="dcterms:W3CDTF">2022-09-30T13:17:36Z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0x010100CBB9F883D889C44A8D5ADD3C5D2EAD3F</vt:lpwstr>
  </property>
</Properties>
</file>